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6"/>
  </p:notesMasterIdLst>
  <p:handoutMasterIdLst>
    <p:handoutMasterId r:id="rId47"/>
  </p:handoutMasterIdLst>
  <p:sldIdLst>
    <p:sldId id="798" r:id="rId2"/>
    <p:sldId id="714" r:id="rId3"/>
    <p:sldId id="799" r:id="rId4"/>
    <p:sldId id="715" r:id="rId5"/>
    <p:sldId id="716" r:id="rId6"/>
    <p:sldId id="717" r:id="rId7"/>
    <p:sldId id="718" r:id="rId8"/>
    <p:sldId id="719" r:id="rId9"/>
    <p:sldId id="720" r:id="rId10"/>
    <p:sldId id="721" r:id="rId11"/>
    <p:sldId id="775" r:id="rId12"/>
    <p:sldId id="776" r:id="rId13"/>
    <p:sldId id="777" r:id="rId14"/>
    <p:sldId id="778" r:id="rId15"/>
    <p:sldId id="779" r:id="rId16"/>
    <p:sldId id="780" r:id="rId17"/>
    <p:sldId id="781" r:id="rId18"/>
    <p:sldId id="782" r:id="rId19"/>
    <p:sldId id="770" r:id="rId20"/>
    <p:sldId id="771" r:id="rId21"/>
    <p:sldId id="772" r:id="rId22"/>
    <p:sldId id="773" r:id="rId23"/>
    <p:sldId id="800" r:id="rId24"/>
    <p:sldId id="728" r:id="rId25"/>
    <p:sldId id="730" r:id="rId26"/>
    <p:sldId id="783" r:id="rId27"/>
    <p:sldId id="784" r:id="rId28"/>
    <p:sldId id="785" r:id="rId29"/>
    <p:sldId id="786" r:id="rId30"/>
    <p:sldId id="787" r:id="rId31"/>
    <p:sldId id="788" r:id="rId32"/>
    <p:sldId id="789" r:id="rId33"/>
    <p:sldId id="790" r:id="rId34"/>
    <p:sldId id="792" r:id="rId35"/>
    <p:sldId id="791" r:id="rId36"/>
    <p:sldId id="793" r:id="rId37"/>
    <p:sldId id="794" r:id="rId38"/>
    <p:sldId id="795" r:id="rId39"/>
    <p:sldId id="753" r:id="rId40"/>
    <p:sldId id="750" r:id="rId41"/>
    <p:sldId id="802" r:id="rId42"/>
    <p:sldId id="805" r:id="rId43"/>
    <p:sldId id="806" r:id="rId44"/>
    <p:sldId id="768" r:id="rId45"/>
  </p:sldIdLst>
  <p:sldSz cx="12188825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7">
          <p15:clr>
            <a:srgbClr val="A4A3A4"/>
          </p15:clr>
        </p15:guide>
        <p15:guide id="2" pos="36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5B7"/>
    <a:srgbClr val="86AAFF"/>
    <a:srgbClr val="000000"/>
    <a:srgbClr val="715DF6"/>
    <a:srgbClr val="180218"/>
    <a:srgbClr val="FF737F"/>
    <a:srgbClr val="9A0000"/>
    <a:srgbClr val="FF6868"/>
    <a:srgbClr val="9A9600"/>
    <a:srgbClr val="A51B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5898" autoAdjust="0"/>
  </p:normalViewPr>
  <p:slideViewPr>
    <p:cSldViewPr snapToGrid="0" showGuides="1">
      <p:cViewPr>
        <p:scale>
          <a:sx n="100" d="100"/>
          <a:sy n="100" d="100"/>
        </p:scale>
        <p:origin x="144" y="384"/>
      </p:cViewPr>
      <p:guideLst>
        <p:guide orient="horz" pos="427"/>
        <p:guide pos="360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-2608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i="1"/>
            </a:lvl1pPr>
          </a:lstStyle>
          <a:p>
            <a:pPr>
              <a:defRPr/>
            </a:pPr>
            <a:fld id="{8553313E-1F1C-D04E-9299-048379964A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221" name="Picture 5" descr="JavaOne-black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038" y="8689975"/>
            <a:ext cx="1069975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41702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F2CCB1B-A173-CA4C-8538-C2EF296441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247" name="Picture 7" descr="JavaOne-black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4038" y="8689975"/>
            <a:ext cx="1069975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07803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2CCB1B-A173-CA4C-8538-C2EF2964410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90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198275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162" y="1752602"/>
            <a:ext cx="10360501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162" y="3611607"/>
            <a:ext cx="10360501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5018" y="4953000"/>
            <a:ext cx="12193844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1481330"/>
            <a:ext cx="10969943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0E1B992-0A69-AE4B-B187-FE53CB0768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2974" y="274641"/>
            <a:ext cx="2369343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41"/>
            <a:ext cx="8430604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0E1B992-0A69-AE4B-B187-FE53CB0768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 Template_Content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183" y="327385"/>
            <a:ext cx="10969924" cy="5418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072183" y="2029470"/>
            <a:ext cx="10969943" cy="4083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72183" y="864288"/>
            <a:ext cx="10969943" cy="406400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700">
                <a:solidFill>
                  <a:schemeClr val="accent1"/>
                </a:solidFill>
              </a:defRPr>
            </a:lvl1pPr>
            <a:lvl2pPr marL="609493" indent="0">
              <a:buFontTx/>
              <a:buNone/>
              <a:defRPr/>
            </a:lvl2pPr>
            <a:lvl3pPr marL="1218987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046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 Template_Content Cod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883454" y="6163736"/>
            <a:ext cx="2877917" cy="7408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72183" y="327385"/>
            <a:ext cx="10969924" cy="541860"/>
          </a:xfrm>
        </p:spPr>
        <p:txBody>
          <a:bodyPr anchor="t" anchorCtr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072183" y="1132816"/>
            <a:ext cx="10969943" cy="5532905"/>
          </a:xfrm>
        </p:spPr>
        <p:txBody>
          <a:bodyPr/>
          <a:lstStyle>
            <a:lvl1pPr marL="80419" indent="0">
              <a:buNone/>
              <a:defRPr>
                <a:solidFill>
                  <a:schemeClr val="bg1"/>
                </a:solidFill>
                <a:latin typeface="Consolas"/>
                <a:cs typeface="Consola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767896" cy="743712"/>
          </a:xfrm>
          <a:prstGeom prst="rect">
            <a:avLst/>
          </a:prstGeom>
          <a:gradFill flip="none" rotWithShape="1">
            <a:gsLst>
              <a:gs pos="20000">
                <a:srgbClr val="AB8671"/>
              </a:gs>
              <a:gs pos="90000">
                <a:srgbClr val="865940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  <p:pic>
        <p:nvPicPr>
          <p:cNvPr id="9" name="Picture 8" descr="logo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2367" y="6185171"/>
            <a:ext cx="2827619" cy="69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9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105" y="268101"/>
            <a:ext cx="8756438" cy="59478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7103" y="1552224"/>
            <a:ext cx="10851440" cy="44338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7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7033694" y="6356355"/>
            <a:ext cx="990614" cy="366183"/>
          </a:xfrm>
          <a:prstGeom prst="rect">
            <a:avLst/>
          </a:prstGeom>
        </p:spPr>
        <p:txBody>
          <a:bodyPr lIns="121899" tIns="60949" rIns="121899" bIns="60949"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6" name="Picture 24" descr="Small Red Square"/>
          <p:cNvPicPr>
            <a:picLocks noChangeAspect="1" noChangeArrowheads="1"/>
          </p:cNvPicPr>
          <p:nvPr userDrawn="1"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4325" y="1"/>
            <a:ext cx="2144500" cy="734484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4325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ew Template_Content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" y="3"/>
            <a:ext cx="768151" cy="742951"/>
          </a:xfrm>
          <a:prstGeom prst="rect">
            <a:avLst/>
          </a:prstGeom>
          <a:gradFill flip="none" rotWithShape="1">
            <a:gsLst>
              <a:gs pos="20000">
                <a:srgbClr val="355469"/>
              </a:gs>
              <a:gs pos="90000">
                <a:schemeClr val="accent1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4" name="Group 13"/>
          <p:cNvGrpSpPr>
            <a:grpSpLocks/>
          </p:cNvGrpSpPr>
          <p:nvPr userDrawn="1"/>
        </p:nvGrpSpPr>
        <p:grpSpPr bwMode="auto">
          <a:xfrm>
            <a:off x="0" y="848786"/>
            <a:ext cx="12188825" cy="5585883"/>
            <a:chOff x="0" y="1066800"/>
            <a:chExt cx="9144001" cy="4510071"/>
          </a:xfrm>
        </p:grpSpPr>
        <p:sp>
          <p:nvSpPr>
            <p:cNvPr id="5" name="Rectangle 4"/>
            <p:cNvSpPr/>
            <p:nvPr/>
          </p:nvSpPr>
          <p:spPr>
            <a:xfrm>
              <a:off x="0" y="1066800"/>
              <a:ext cx="9140826" cy="4310118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75000"/>
                  </a:schemeClr>
                </a:gs>
                <a:gs pos="1250">
                  <a:schemeClr val="bg1"/>
                </a:gs>
                <a:gs pos="66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498" y="5326698"/>
              <a:ext cx="9141503" cy="250173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1250">
                  <a:schemeClr val="bg1">
                    <a:alpha val="0"/>
                  </a:schemeClr>
                </a:gs>
                <a:gs pos="42000">
                  <a:schemeClr val="bg1">
                    <a:lumMod val="9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183" y="327385"/>
            <a:ext cx="10969924" cy="5418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649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 Template_Content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183" y="327387"/>
            <a:ext cx="10969924" cy="1025071"/>
          </a:xfrm>
        </p:spPr>
        <p:txBody>
          <a:bodyPr anchor="t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1072183" y="2029470"/>
            <a:ext cx="10969943" cy="40834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72183" y="1372308"/>
            <a:ext cx="10969943" cy="406400"/>
          </a:xfr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700">
                <a:solidFill>
                  <a:schemeClr val="accent1"/>
                </a:solidFill>
              </a:defRPr>
            </a:lvl1pPr>
            <a:lvl2pPr marL="609493" indent="0">
              <a:buFontTx/>
              <a:buNone/>
              <a:defRPr/>
            </a:lvl2pPr>
            <a:lvl3pPr marL="1218987" indent="0">
              <a:buFontTx/>
              <a:buNone/>
              <a:defRPr/>
            </a:lvl3pPr>
            <a:lvl4pPr marL="1828480" indent="0">
              <a:buFontTx/>
              <a:buNone/>
              <a:defRPr/>
            </a:lvl4pPr>
            <a:lvl5pPr marL="2437973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767896" cy="743712"/>
          </a:xfrm>
          <a:prstGeom prst="rect">
            <a:avLst/>
          </a:prstGeom>
          <a:gradFill flip="none" rotWithShape="1">
            <a:gsLst>
              <a:gs pos="20000">
                <a:srgbClr val="355469"/>
              </a:gs>
              <a:gs pos="90000">
                <a:schemeClr val="accent1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9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17" y="1059712"/>
            <a:ext cx="10360501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8922" y="2931712"/>
            <a:ext cx="6094413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0E1B992-0A69-AE4B-B187-FE53CB0768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4847644" y="3005472"/>
            <a:ext cx="24377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599154" y="3005472"/>
            <a:ext cx="24377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481329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481329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E1796DA0-0C56-DD46-80FB-87CF29228B6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3050"/>
            <a:ext cx="10969943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5410200"/>
            <a:ext cx="5385514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1756" y="5410200"/>
            <a:ext cx="5387630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441" y="1444295"/>
            <a:ext cx="5385514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1444295"/>
            <a:ext cx="5387630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F1C63C27-3ED6-844A-A176-988429DA07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A01D6903-A681-394D-AEFC-E8182E3F626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pPr eaLnBrk="1" latinLnBrk="0" hangingPunct="1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75945446-3C18-F44F-AE94-28F908EA92E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4876800"/>
            <a:ext cx="9973103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1265" y="5355102"/>
            <a:ext cx="529807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8882" y="274320"/>
            <a:ext cx="9970459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7040" y="6407944"/>
            <a:ext cx="2559653" cy="365760"/>
          </a:xfrm>
        </p:spPr>
        <p:txBody>
          <a:bodyPr/>
          <a:lstStyle>
            <a:extLst/>
          </a:lstStyle>
          <a:p>
            <a:pPr eaLnBrk="1" latinLnBrk="0" hangingPunct="1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>
              <a:defRPr/>
            </a:pPr>
            <a:fld id="{B0E1B992-0A69-AE4B-B187-FE53CB0768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246" y="5443402"/>
            <a:ext cx="9547913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721" y="189968"/>
            <a:ext cx="11579384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38576" y="6407945"/>
            <a:ext cx="31334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0" y="4865122"/>
            <a:ext cx="10764439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65524" y="5944936"/>
            <a:ext cx="658578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47455" y="5939011"/>
            <a:ext cx="4919320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4" y="5791253"/>
            <a:ext cx="4535237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2" y="5787739"/>
            <a:ext cx="4539496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49141" y="4988440"/>
            <a:ext cx="24377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0651" y="4988440"/>
            <a:ext cx="243777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665524" y="5944936"/>
            <a:ext cx="6585783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7455" y="5939011"/>
            <a:ext cx="4919320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4" y="5791253"/>
            <a:ext cx="4535237" cy="1080868"/>
          </a:xfrm>
          <a:prstGeom prst="rtTriangle">
            <a:avLst/>
          </a:prstGeom>
          <a:blipFill>
            <a:blip r:embed="rId18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2" y="5787739"/>
            <a:ext cx="4539496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441" y="1481329"/>
            <a:ext cx="10969943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7040" y="6407944"/>
            <a:ext cx="2559653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eaLnBrk="1" latinLnBrk="0" hangingPunct="1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38576" y="6407945"/>
            <a:ext cx="3133425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000" dirty="0">
              <a:solidFill>
                <a:schemeClr val="tx1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6693" y="6407945"/>
            <a:ext cx="487553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B0E1B992-0A69-AE4B-B187-FE53CB0768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7" r:id="rId12"/>
    <p:sldLayoutId id="2147483699" r:id="rId13"/>
    <p:sldLayoutId id="2147483676" r:id="rId14"/>
    <p:sldLayoutId id="2147483680" r:id="rId15"/>
    <p:sldLayoutId id="2147483681" r:id="rId16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://www.slideshare.net/steveonjava/devoxx4kids-lego-workshop?ref=http://steveonjava.com/java-lego-workshop-4-kids/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dev.org/docs/tutorials/connecting-to-the-internet-via-usb/?tabs-0=windows-7-8" TargetMode="External"/><Relationship Id="rId4" Type="http://schemas.openxmlformats.org/officeDocument/2006/relationships/hyperlink" Target="http://www.slideshare.net/steveonjava/devoxx4kids-lego-workshop?ref=http://steveonjava.com/java-lego-workshop-4-kid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3dev.org/docs/tutorials/connecting-to-the-internet-via-usb/?tabs-0=windows-7-8" TargetMode="External"/><Relationship Id="rId4" Type="http://schemas.openxmlformats.org/officeDocument/2006/relationships/hyperlink" Target="http://www.slideshare.net/steveonjava/devoxx4kids-lego-workshop?ref=http://steveonjava.com/java-lego-workshop-4-kid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hyperlink" Target="http://www.slideshare.net/steveonjava/devoxx4kids-lego-workshop?ref=http://steveonjava.com/java-lego-workshop-4-kid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v3dev.org/docs/tutorials/connecting-to-the-internet-via-usb/?tabs-0=windows-7-8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http://www.slideshare.net/steveonjava/devoxx4kids-lego-workshop?ref=http://steveonjava.com/java-lego-workshop-4-kid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v3dev.org/docs/tutorials/connecting-to-the-internet-via-usb/?tabs-0=windows-7-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hyperlink" Target="http://www.slideshare.net/steveonjava/devoxx4kids-lego-workshop?ref=http://steveonjava.com/java-lego-workshop-4-kid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v3dev.org/docs/tutorials/connecting-to-the-internet-via-usb/?tabs-0=windows-7-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://www.slideshare.net/steveonjava/devoxx4kids-lego-workshop?ref=http://steveonjava.com/java-lego-workshop-4-kid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v3dev.org/docs/tutorials/connecting-to-the-internet-via-usb/?tabs-0=windows-7-8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://www.slideshare.net/steveonjava/devoxx4kids-lego-workshop?ref=http://steveonjava.com/java-lego-workshop-4-kid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v3dev.org/docs/tutorials/connecting-to-the-internet-via-usb/?tabs-0=windows-7-8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hyperlink" Target="http://www.slideshare.net/steveonjava/devoxx4kids-lego-workshop?ref=http://steveonjava.com/java-lego-workshop-4-kid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v3dev.org/docs/tutorials/connecting-to-the-internet-via-usb/?tabs-0=windows-7-8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hyperlink" Target="http://www.slideshare.net/steveonjava/devoxx4kids-lego-workshop?ref=http://steveonjava.com/java-lego-workshop-4-kid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www.slideshare.net/steveonjava/devoxx4kids-lego-workshop?ref=http://steveonjava.com/java-lego-workshop-4-kids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hyperlink" Target="http://www.slideshare.net/steveonjava/devoxx4kids-lego-workshop?ref=http://steveonjava.com/java-lego-workshop-4-kids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hyperlink" Target="http://www.slideshare.net/steveonjava/devoxx4kids-lego-workshop?ref=http://steveonjava.com/java-lego-workshop-4-kids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slideshare.net/steveonjava/devoxx4kids-lego-workshop?ref=http://steveonjava.com/java-lego-workshop-4-kids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6" Type="http://schemas.openxmlformats.org/officeDocument/2006/relationships/image" Target="../media/image39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jpeg"/><Relationship Id="rId5" Type="http://schemas.openxmlformats.org/officeDocument/2006/relationships/image" Target="../media/image50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jpeg"/><Relationship Id="rId6" Type="http://schemas.openxmlformats.org/officeDocument/2006/relationships/image" Target="../media/image55.jpeg"/><Relationship Id="rId7" Type="http://schemas.openxmlformats.org/officeDocument/2006/relationships/image" Target="../media/image56.jpeg"/><Relationship Id="rId8" Type="http://schemas.openxmlformats.org/officeDocument/2006/relationships/image" Target="../media/image57.jpeg"/><Relationship Id="rId9" Type="http://schemas.openxmlformats.org/officeDocument/2006/relationships/image" Target="../media/image58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4" Type="http://schemas.openxmlformats.org/officeDocument/2006/relationships/image" Target="../media/image60.jpeg"/><Relationship Id="rId5" Type="http://schemas.openxmlformats.org/officeDocument/2006/relationships/image" Target="../media/image61.jpeg"/><Relationship Id="rId6" Type="http://schemas.openxmlformats.org/officeDocument/2006/relationships/image" Target="../media/image62.jpeg"/><Relationship Id="rId7" Type="http://schemas.openxmlformats.org/officeDocument/2006/relationships/image" Target="../media/image63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://www.slideshare.net/steveonjava/devoxx4kids-lego-workshop?ref=http://steveonjava.com/java-lego-workshop-4-kid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4" Type="http://schemas.openxmlformats.org/officeDocument/2006/relationships/image" Target="../media/image65.jpeg"/><Relationship Id="rId5" Type="http://schemas.openxmlformats.org/officeDocument/2006/relationships/image" Target="../media/image66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7.jpeg"/><Relationship Id="rId3" Type="http://schemas.openxmlformats.org/officeDocument/2006/relationships/image" Target="../media/image6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4" Type="http://schemas.openxmlformats.org/officeDocument/2006/relationships/image" Target="../media/image71.jpeg"/><Relationship Id="rId5" Type="http://schemas.openxmlformats.org/officeDocument/2006/relationships/image" Target="../media/image72.jpeg"/><Relationship Id="rId6" Type="http://schemas.openxmlformats.org/officeDocument/2006/relationships/image" Target="../media/image73.jpeg"/><Relationship Id="rId7" Type="http://schemas.openxmlformats.org/officeDocument/2006/relationships/image" Target="../media/image74.jpeg"/><Relationship Id="rId8" Type="http://schemas.openxmlformats.org/officeDocument/2006/relationships/image" Target="../media/image75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4" Type="http://schemas.openxmlformats.org/officeDocument/2006/relationships/image" Target="../media/image78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4" Type="http://schemas.openxmlformats.org/officeDocument/2006/relationships/image" Target="../media/image81.jpeg"/><Relationship Id="rId5" Type="http://schemas.openxmlformats.org/officeDocument/2006/relationships/image" Target="../media/image82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4" Type="http://schemas.openxmlformats.org/officeDocument/2006/relationships/image" Target="../media/image85.jpeg"/><Relationship Id="rId5" Type="http://schemas.openxmlformats.org/officeDocument/2006/relationships/image" Target="../media/image86.jpeg"/><Relationship Id="rId6" Type="http://schemas.openxmlformats.org/officeDocument/2006/relationships/image" Target="../media/image87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4" Type="http://schemas.openxmlformats.org/officeDocument/2006/relationships/image" Target="../media/image90.jpeg"/><Relationship Id="rId5" Type="http://schemas.openxmlformats.org/officeDocument/2006/relationships/image" Target="../media/image91.jpeg"/><Relationship Id="rId6" Type="http://schemas.openxmlformats.org/officeDocument/2006/relationships/image" Target="../media/image92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4" Type="http://schemas.openxmlformats.org/officeDocument/2006/relationships/image" Target="../media/image95.jpeg"/><Relationship Id="rId5" Type="http://schemas.openxmlformats.org/officeDocument/2006/relationships/image" Target="../media/image96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4" Type="http://schemas.openxmlformats.org/officeDocument/2006/relationships/image" Target="../media/image99.jpeg"/><Relationship Id="rId5" Type="http://schemas.openxmlformats.org/officeDocument/2006/relationships/image" Target="../media/image100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7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://www.slideshare.net/steveonjava/devoxx4kids-lego-workshop?ref=http://steveonjava.com/java-lego-workshop-4-kids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jpeg"/><Relationship Id="rId3" Type="http://schemas.openxmlformats.org/officeDocument/2006/relationships/image" Target="../media/image10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http://www.slideshare.net/steveonjava/devoxx4kids-lego-workshop?ref=http://steveonjava.com/java-lego-workshop-4-kids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hyperlink" Target="http://www.slideshare.net/steveonjava/devoxx4kids-lego-workshop?ref=http://steveonjava.com/java-lego-workshop-4-kids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://www.slideshare.net/steveonjava/devoxx4kids-lego-workshop?ref=http://steveonjava.com/java-lego-workshop-4-kids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hyperlink" Target="http://www.slideshare.net/steveonjava/devoxx4kids-lego-workshop?ref=http://steveonjava.com/java-lego-workshop-4-kids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://www.slideshare.net/steveonjava/devoxx4kids-lego-workshop?ref=http://steveonjava.com/java-lego-workshop-4-kids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JaveOne4Kids 2017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2706" y="3611607"/>
            <a:ext cx="10360501" cy="1199704"/>
          </a:xfrm>
        </p:spPr>
        <p:txBody>
          <a:bodyPr/>
          <a:lstStyle/>
          <a:p>
            <a:r>
              <a:rPr lang="en-US" dirty="0" smtClean="0"/>
              <a:t>Lego </a:t>
            </a:r>
            <a:r>
              <a:rPr lang="en-US" dirty="0" err="1" smtClean="0"/>
              <a:t>Mindstorms</a:t>
            </a:r>
            <a:r>
              <a:rPr lang="en-US" dirty="0" smtClean="0"/>
              <a:t> workshop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1D6903-A681-394D-AEFC-E8182E3F626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29033" y="4121623"/>
            <a:ext cx="207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September </a:t>
            </a:r>
            <a:r>
              <a:rPr lang="en-US" sz="1600" dirty="0" smtClean="0"/>
              <a:t>30 2017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2264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183" y="797051"/>
            <a:ext cx="10969924" cy="5418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Getting Started with </a:t>
            </a:r>
            <a:r>
              <a:rPr lang="en-US" dirty="0" err="1" smtClean="0"/>
              <a:t>LeJOS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Micro SD Card (&gt; 2GB)</a:t>
            </a:r>
          </a:p>
          <a:p>
            <a:r>
              <a:rPr lang="en-US" dirty="0" smtClean="0"/>
              <a:t>Compatible WIFI adapter</a:t>
            </a:r>
          </a:p>
          <a:p>
            <a:pPr lvl="1"/>
            <a:r>
              <a:rPr lang="en-US" dirty="0" err="1"/>
              <a:t>NetGear</a:t>
            </a:r>
            <a:r>
              <a:rPr lang="en-US" dirty="0"/>
              <a:t> </a:t>
            </a:r>
            <a:r>
              <a:rPr lang="en-US" dirty="0" smtClean="0"/>
              <a:t>WNA1100</a:t>
            </a:r>
          </a:p>
          <a:p>
            <a:pPr lvl="1"/>
            <a:r>
              <a:rPr lang="en-US" dirty="0"/>
              <a:t>EDIMAX EW-</a:t>
            </a:r>
            <a:r>
              <a:rPr lang="en-US" dirty="0" smtClean="0"/>
              <a:t>7811Un</a:t>
            </a:r>
          </a:p>
          <a:p>
            <a:r>
              <a:rPr lang="en-US" dirty="0" smtClean="0"/>
              <a:t>Linux (or a Linux VM)</a:t>
            </a:r>
          </a:p>
          <a:p>
            <a:endParaRPr lang="en-US" dirty="0"/>
          </a:p>
          <a:p>
            <a:r>
              <a:rPr lang="en-US" dirty="0" smtClean="0"/>
              <a:t>Details here: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72183" y="1333954"/>
            <a:ext cx="10969943" cy="406400"/>
          </a:xfrm>
        </p:spPr>
        <p:txBody>
          <a:bodyPr/>
          <a:lstStyle/>
          <a:p>
            <a:r>
              <a:rPr lang="en-US" dirty="0" smtClean="0"/>
              <a:t>Creating Your SD Card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5497" y="3272305"/>
            <a:ext cx="2518143" cy="17946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3401" y="646350"/>
            <a:ext cx="2262768" cy="22633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28621" y="5440133"/>
            <a:ext cx="10708464" cy="692475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r>
              <a:rPr lang="en-US" sz="3700" dirty="0">
                <a:solidFill>
                  <a:schemeClr val="accent1">
                    <a:lumMod val="75000"/>
                  </a:schemeClr>
                </a:solidFill>
              </a:rPr>
              <a:t>http://</a:t>
            </a:r>
            <a:r>
              <a:rPr lang="en-US" sz="3700" dirty="0" err="1">
                <a:solidFill>
                  <a:schemeClr val="accent1">
                    <a:lumMod val="75000"/>
                  </a:schemeClr>
                </a:solidFill>
              </a:rPr>
              <a:t>sourceforge.net</a:t>
            </a:r>
            <a:r>
              <a:rPr lang="en-US" sz="3700" dirty="0">
                <a:solidFill>
                  <a:schemeClr val="accent1">
                    <a:lumMod val="75000"/>
                  </a:schemeClr>
                </a:solidFill>
              </a:rPr>
              <a:t>/p/</a:t>
            </a:r>
            <a:r>
              <a:rPr lang="en-US" sz="3700" dirty="0" err="1">
                <a:solidFill>
                  <a:schemeClr val="accent1">
                    <a:lumMod val="75000"/>
                  </a:schemeClr>
                </a:solidFill>
              </a:rPr>
              <a:t>lejos</a:t>
            </a:r>
            <a:r>
              <a:rPr lang="en-US" sz="3700" dirty="0">
                <a:solidFill>
                  <a:schemeClr val="accent1">
                    <a:lumMod val="75000"/>
                  </a:schemeClr>
                </a:solidFill>
              </a:rPr>
              <a:t>/wiki/Home/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4"/>
              </a:rPr>
              <a:t>http://www.slideshare.net/steveonjava/devoxx4kids-lego-workshop?ref=http://steveonjava.com/java-lego-workshop-4-kids</a:t>
            </a:r>
            <a:r>
              <a:rPr lang="en-US" sz="1200" dirty="0" smtClean="0">
                <a:hlinkClick r:id="rId4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3120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768" y="1310982"/>
            <a:ext cx="11304289" cy="9431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Step 1: The wrong driver gets installed, so we need to fix this in the Device Manager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68" y="802759"/>
            <a:ext cx="11304289" cy="4625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Windows USB Connection</a:t>
            </a:r>
            <a:endParaRPr lang="en-US" dirty="0"/>
          </a:p>
        </p:txBody>
      </p:sp>
      <p:pic>
        <p:nvPicPr>
          <p:cNvPr id="1026" name="Picture 2" descr="http://www.ev3dev.org/images/WindowsRNDIS/control-panel-hard-and-sound-device-manag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9677" y="2149195"/>
            <a:ext cx="6924675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611779"/>
            <a:ext cx="92817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Credit to the ev3dev team for the great screen captures and </a:t>
            </a:r>
            <a:r>
              <a:rPr lang="en-US" sz="1000" dirty="0" err="1" smtClean="0"/>
              <a:t>writeup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http://www.ev3dev.org/docs/tutorials/connecting-to-the-internet-via-usb/?</a:t>
            </a:r>
            <a:r>
              <a:rPr lang="en-US" sz="1000" dirty="0" smtClean="0">
                <a:hlinkClick r:id="rId3"/>
              </a:rPr>
              <a:t>tabs-0=windows-7-8</a:t>
            </a:r>
            <a:endParaRPr lang="en-US" sz="10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4"/>
              </a:rPr>
              <a:t>http://www.slideshare.net/steveonjava/devoxx4kids-lego-workshop?ref=http://steveonjava.com/java-lego-workshop-4-kids</a:t>
            </a:r>
            <a:r>
              <a:rPr lang="en-US" sz="1200" dirty="0" smtClean="0">
                <a:hlinkClick r:id="rId4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56712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768" y="1310982"/>
            <a:ext cx="11304289" cy="9431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Step 2: </a:t>
            </a:r>
            <a:r>
              <a:rPr lang="en-US" dirty="0"/>
              <a:t>In </a:t>
            </a:r>
            <a:r>
              <a:rPr lang="en-US" i="1" dirty="0"/>
              <a:t>Device Manager</a:t>
            </a:r>
            <a:r>
              <a:rPr lang="en-US" dirty="0"/>
              <a:t>, find your EV3’s RNDIS device. It is under </a:t>
            </a:r>
            <a:r>
              <a:rPr lang="en-US" i="1" dirty="0"/>
              <a:t>Network Adapters &gt; USB Ethernet/RNDIS Gadget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68" y="802759"/>
            <a:ext cx="11304289" cy="4625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Windows USB Connection</a:t>
            </a:r>
            <a:endParaRPr lang="en-US" dirty="0"/>
          </a:p>
        </p:txBody>
      </p:sp>
      <p:pic>
        <p:nvPicPr>
          <p:cNvPr id="2050" name="Picture 2" descr="http://www.ev3dev.org/images/WindowsRNDIS/device-manager-ethernet-usb-rndis-gadge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7214" y="2155761"/>
            <a:ext cx="3179874" cy="384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611779"/>
            <a:ext cx="9316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Credit to the ev3dev team for the great screen captures and </a:t>
            </a:r>
            <a:r>
              <a:rPr lang="en-US" sz="1000" dirty="0" err="1"/>
              <a:t>writeup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http://www.ev3dev.org/docs/tutorials/connecting-to-the-internet-via-usb/?tabs-0=windows-7-8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4"/>
              </a:rPr>
              <a:t>http://www.slideshare.net/steveonjava/devoxx4kids-lego-workshop?ref=http://steveonjava.com/java-lego-workshop-4-kids</a:t>
            </a:r>
            <a:r>
              <a:rPr lang="en-US" sz="1200" dirty="0" smtClean="0">
                <a:hlinkClick r:id="rId4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65423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768" y="1310982"/>
            <a:ext cx="11304289" cy="9431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Step 3: Double-click </a:t>
            </a:r>
            <a:r>
              <a:rPr lang="en-US" dirty="0"/>
              <a:t>it and select the </a:t>
            </a:r>
            <a:r>
              <a:rPr lang="en-US" i="1" dirty="0"/>
              <a:t>Drivers</a:t>
            </a:r>
            <a:r>
              <a:rPr lang="en-US" dirty="0"/>
              <a:t> </a:t>
            </a:r>
            <a:r>
              <a:rPr lang="en-US" dirty="0" smtClean="0"/>
              <a:t>tab. Click </a:t>
            </a:r>
            <a:r>
              <a:rPr lang="en-US" i="1" dirty="0" smtClean="0"/>
              <a:t>Update </a:t>
            </a:r>
            <a:r>
              <a:rPr lang="en-US" i="1" dirty="0"/>
              <a:t>driver…</a:t>
            </a:r>
            <a:r>
              <a:rPr lang="en-US" dirty="0"/>
              <a:t> to change the driver.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68" y="802759"/>
            <a:ext cx="11304289" cy="4625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Windows USB Connection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611779"/>
            <a:ext cx="9316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Credit to the ev3dev team for the great screen captures and </a:t>
            </a:r>
            <a:r>
              <a:rPr lang="en-US" sz="1000" dirty="0" err="1"/>
              <a:t>writeup</a:t>
            </a:r>
            <a:r>
              <a:rPr lang="en-US" sz="1000" dirty="0"/>
              <a:t>: </a:t>
            </a:r>
            <a:r>
              <a:rPr lang="en-US" sz="1000" dirty="0">
                <a:hlinkClick r:id="rId2"/>
              </a:rPr>
              <a:t>http://www.ev3dev.org/docs/tutorials/connecting-to-the-internet-via-usb/?tabs-0=windows-7-8</a:t>
            </a:r>
            <a:endParaRPr lang="en-US" sz="1000" dirty="0"/>
          </a:p>
        </p:txBody>
      </p:sp>
      <p:pic>
        <p:nvPicPr>
          <p:cNvPr id="3074" name="Picture 2" descr="http://www.ev3dev.org/images/WindowsRNDIS/usb-ethernt-rndis-gadget-properties-ac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0190" y="2228706"/>
            <a:ext cx="3324320" cy="370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4"/>
              </a:rPr>
              <a:t>http://www.slideshare.net/steveonjava/devoxx4kids-lego-workshop?ref=http://steveonjava.com/java-lego-workshop-4-kids</a:t>
            </a:r>
            <a:r>
              <a:rPr lang="en-US" sz="1200" dirty="0" smtClean="0">
                <a:hlinkClick r:id="rId4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29177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768" y="1310982"/>
            <a:ext cx="11304289" cy="9431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Step 4: </a:t>
            </a:r>
            <a:r>
              <a:rPr lang="en-US" dirty="0"/>
              <a:t>Select </a:t>
            </a:r>
            <a:r>
              <a:rPr lang="en-US" i="1" dirty="0"/>
              <a:t>Browse my computer for driver software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68" y="802759"/>
            <a:ext cx="11304289" cy="4625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Windows USB Connection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611779"/>
            <a:ext cx="9316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Credit to the ev3dev team for the great screen captures and </a:t>
            </a:r>
            <a:r>
              <a:rPr lang="en-US" sz="1000" dirty="0" err="1"/>
              <a:t>writeup</a:t>
            </a:r>
            <a:r>
              <a:rPr lang="en-US" sz="1000" dirty="0"/>
              <a:t>: </a:t>
            </a:r>
            <a:r>
              <a:rPr lang="en-US" sz="1000" dirty="0">
                <a:hlinkClick r:id="rId2"/>
              </a:rPr>
              <a:t>http://www.ev3dev.org/docs/tutorials/connecting-to-the-internet-via-usb/?tabs-0=windows-7-8</a:t>
            </a:r>
            <a:endParaRPr lang="en-US" sz="1000" dirty="0"/>
          </a:p>
        </p:txBody>
      </p:sp>
      <p:pic>
        <p:nvPicPr>
          <p:cNvPr id="4098" name="Picture 2" descr="http://www.ev3dev.org/images/WindowsRNDIS/update-driver-software-usb-ethernet-rndis-gadg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9649" y="1919910"/>
            <a:ext cx="5373355" cy="391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4"/>
              </a:rPr>
              <a:t>http://www.slideshare.net/steveonjava/devoxx4kids-lego-workshop?ref=http://steveonjava.com/java-lego-workshop-4-kids</a:t>
            </a:r>
            <a:r>
              <a:rPr lang="en-US" sz="1200" dirty="0" smtClean="0">
                <a:hlinkClick r:id="rId4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56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768" y="1310982"/>
            <a:ext cx="11304289" cy="9431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Step 5: Click</a:t>
            </a:r>
            <a:r>
              <a:rPr lang="en-US" dirty="0"/>
              <a:t> </a:t>
            </a:r>
            <a:r>
              <a:rPr lang="en-US" i="1" dirty="0"/>
              <a:t>Let me pick from a list of device drivers on my computer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68" y="802759"/>
            <a:ext cx="11304289" cy="4625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Windows USB Connection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611779"/>
            <a:ext cx="9316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Credit to the ev3dev team for the great screen captures and </a:t>
            </a:r>
            <a:r>
              <a:rPr lang="en-US" sz="1000" dirty="0" err="1"/>
              <a:t>writeup</a:t>
            </a:r>
            <a:r>
              <a:rPr lang="en-US" sz="1000" dirty="0"/>
              <a:t>: </a:t>
            </a:r>
            <a:r>
              <a:rPr lang="en-US" sz="1000" dirty="0">
                <a:hlinkClick r:id="rId2"/>
              </a:rPr>
              <a:t>http://www.ev3dev.org/docs/tutorials/connecting-to-the-internet-via-usb/?tabs-0=windows-7-8</a:t>
            </a:r>
            <a:endParaRPr lang="en-US" sz="1000" dirty="0"/>
          </a:p>
        </p:txBody>
      </p:sp>
      <p:pic>
        <p:nvPicPr>
          <p:cNvPr id="5122" name="Picture 2" descr="http://www.ev3dev.org/images/WindowsRNDIS/update-driver-software-usb-ethernet-rndis-gadget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6487" y="2109665"/>
            <a:ext cx="5135374" cy="374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4"/>
              </a:rPr>
              <a:t>http://www.slideshare.net/steveonjava/devoxx4kids-lego-workshop?ref=http://steveonjava.com/java-lego-workshop-4-kids</a:t>
            </a:r>
            <a:r>
              <a:rPr lang="en-US" sz="1200" dirty="0" smtClean="0">
                <a:hlinkClick r:id="rId4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0552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768" y="1310982"/>
            <a:ext cx="11304289" cy="94312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Step 6: </a:t>
            </a:r>
            <a:r>
              <a:rPr lang="en-US" dirty="0"/>
              <a:t>Uncheck the box that says </a:t>
            </a:r>
            <a:r>
              <a:rPr lang="en-US" i="1" dirty="0"/>
              <a:t>Show compatible hardware</a:t>
            </a:r>
            <a:r>
              <a:rPr lang="en-US" dirty="0"/>
              <a:t>. In the </a:t>
            </a:r>
            <a:r>
              <a:rPr lang="en-US" i="1" dirty="0"/>
              <a:t>Manufacturer</a:t>
            </a:r>
            <a:r>
              <a:rPr lang="en-US" dirty="0"/>
              <a:t> list, pick </a:t>
            </a:r>
            <a:r>
              <a:rPr lang="en-US" i="1" dirty="0"/>
              <a:t>Microsoft Corporation</a:t>
            </a:r>
            <a:r>
              <a:rPr lang="en-US" dirty="0"/>
              <a:t> (in Windows 8, pick </a:t>
            </a:r>
            <a:r>
              <a:rPr lang="en-US" i="1" dirty="0"/>
              <a:t>Microsoft</a:t>
            </a:r>
            <a:r>
              <a:rPr lang="en-US" dirty="0"/>
              <a:t>). In the </a:t>
            </a:r>
            <a:r>
              <a:rPr lang="en-US" i="1" dirty="0"/>
              <a:t>Network Adapter</a:t>
            </a:r>
            <a:r>
              <a:rPr lang="en-US" dirty="0"/>
              <a:t> list, pick </a:t>
            </a:r>
            <a:r>
              <a:rPr lang="en-US" i="1" dirty="0"/>
              <a:t>Remote NDIS Compatible Device</a:t>
            </a:r>
            <a:r>
              <a:rPr lang="en-US" dirty="0"/>
              <a:t>. Then click </a:t>
            </a:r>
            <a:r>
              <a:rPr lang="en-US" i="1" dirty="0"/>
              <a:t>Next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68" y="802759"/>
            <a:ext cx="11304289" cy="4625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Windows USB Connection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611779"/>
            <a:ext cx="9316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Credit to the ev3dev team for the great screen captures and </a:t>
            </a:r>
            <a:r>
              <a:rPr lang="en-US" sz="1000" dirty="0" err="1"/>
              <a:t>writeup</a:t>
            </a:r>
            <a:r>
              <a:rPr lang="en-US" sz="1000" dirty="0"/>
              <a:t>: </a:t>
            </a:r>
            <a:r>
              <a:rPr lang="en-US" sz="1000" dirty="0">
                <a:hlinkClick r:id="rId2"/>
              </a:rPr>
              <a:t>http://www.ev3dev.org/docs/tutorials/connecting-to-the-internet-via-usb/?tabs-0=windows-7-8</a:t>
            </a:r>
            <a:endParaRPr lang="en-US" sz="1000" dirty="0"/>
          </a:p>
        </p:txBody>
      </p:sp>
      <p:pic>
        <p:nvPicPr>
          <p:cNvPr id="7170" name="Picture 2" descr="http://www.ev3dev.org/images/WindowsRNDIS/update-driver-software-usb-ethernet-rndis-gadget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6849" y="2550765"/>
            <a:ext cx="4310099" cy="314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4"/>
              </a:rPr>
              <a:t>http://www.slideshare.net/steveonjava/devoxx4kids-lego-workshop?ref=http://steveonjava.com/java-lego-workshop-4-kids</a:t>
            </a:r>
            <a:r>
              <a:rPr lang="en-US" sz="1200" dirty="0" smtClean="0">
                <a:hlinkClick r:id="rId4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69134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768" y="1310982"/>
            <a:ext cx="11304289" cy="9431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Step 7: </a:t>
            </a:r>
            <a:r>
              <a:rPr lang="en-US" dirty="0"/>
              <a:t>Windows thinks we don’t know what we are doing, but really we do, so click </a:t>
            </a:r>
            <a:r>
              <a:rPr lang="en-US" i="1" dirty="0"/>
              <a:t>Yes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68" y="802759"/>
            <a:ext cx="11304289" cy="4625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Windows USB Connection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611779"/>
            <a:ext cx="9316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Credit to the ev3dev team for the great screen captures and </a:t>
            </a:r>
            <a:r>
              <a:rPr lang="en-US" sz="1000" dirty="0" err="1"/>
              <a:t>writeup</a:t>
            </a:r>
            <a:r>
              <a:rPr lang="en-US" sz="1000" dirty="0"/>
              <a:t>: </a:t>
            </a:r>
            <a:r>
              <a:rPr lang="en-US" sz="1000" dirty="0">
                <a:hlinkClick r:id="rId2"/>
              </a:rPr>
              <a:t>http://www.ev3dev.org/docs/tutorials/connecting-to-the-internet-via-usb/?tabs-0=windows-7-8</a:t>
            </a:r>
            <a:endParaRPr lang="en-US" sz="1000" dirty="0"/>
          </a:p>
        </p:txBody>
      </p:sp>
      <p:pic>
        <p:nvPicPr>
          <p:cNvPr id="8194" name="Picture 2" descr="http://www.ev3dev.org/images/WindowsRNDIS/update-driver-warn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1910" y="2874261"/>
            <a:ext cx="47244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4"/>
              </a:rPr>
              <a:t>http://www.slideshare.net/steveonjava/devoxx4kids-lego-workshop?ref=http://steveonjava.com/java-lego-workshop-4-kids</a:t>
            </a:r>
            <a:r>
              <a:rPr lang="en-US" sz="1200" dirty="0" smtClean="0">
                <a:hlinkClick r:id="rId4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345324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768" y="1310982"/>
            <a:ext cx="11304289" cy="9431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Step 8: </a:t>
            </a:r>
            <a:r>
              <a:rPr lang="en-US" dirty="0"/>
              <a:t>When it is done installing, click </a:t>
            </a:r>
            <a:r>
              <a:rPr lang="en-US" i="1" dirty="0"/>
              <a:t>Close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768" y="802759"/>
            <a:ext cx="11304289" cy="4625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Windows USB Connection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611779"/>
            <a:ext cx="93169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Credit to the ev3dev team for the great screen captures and </a:t>
            </a:r>
            <a:r>
              <a:rPr lang="en-US" sz="1000" dirty="0" err="1"/>
              <a:t>writeup</a:t>
            </a:r>
            <a:r>
              <a:rPr lang="en-US" sz="1000" dirty="0"/>
              <a:t>: </a:t>
            </a:r>
            <a:r>
              <a:rPr lang="en-US" sz="1000" dirty="0">
                <a:hlinkClick r:id="rId2"/>
              </a:rPr>
              <a:t>http://www.ev3dev.org/docs/tutorials/connecting-to-the-internet-via-usb/?tabs-0=windows-7-8</a:t>
            </a:r>
            <a:endParaRPr lang="en-US" sz="1000" dirty="0"/>
          </a:p>
        </p:txBody>
      </p:sp>
      <p:pic>
        <p:nvPicPr>
          <p:cNvPr id="9218" name="Picture 2" descr="http://www.ev3dev.org/images/WindowsRNDIS/update-driver-software-usb-ethernet-rndis-gadget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8443" y="1888645"/>
            <a:ext cx="5582905" cy="407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4"/>
              </a:rPr>
              <a:t>http://www.slideshare.net/steveonjava/devoxx4kids-lego-workshop?ref=http://steveonjava.com/java-lego-workshop-4-kids</a:t>
            </a:r>
            <a:r>
              <a:rPr lang="en-US" sz="1200" dirty="0" smtClean="0">
                <a:hlinkClick r:id="rId4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645479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769" y="1831977"/>
            <a:ext cx="4899354" cy="4551363"/>
          </a:xfrm>
        </p:spPr>
        <p:txBody>
          <a:bodyPr/>
          <a:lstStyle/>
          <a:p>
            <a:r>
              <a:rPr lang="en-US" dirty="0" smtClean="0"/>
              <a:t>Open Eclipse</a:t>
            </a:r>
          </a:p>
          <a:p>
            <a:r>
              <a:rPr lang="en-US" dirty="0" smtClean="0"/>
              <a:t>Go to "Preferences"</a:t>
            </a:r>
          </a:p>
          <a:p>
            <a:r>
              <a:rPr lang="en-US" dirty="0" smtClean="0"/>
              <a:t>Click on </a:t>
            </a:r>
            <a:r>
              <a:rPr lang="en-US" dirty="0" err="1" smtClean="0"/>
              <a:t>leJOS</a:t>
            </a:r>
            <a:r>
              <a:rPr lang="en-US" dirty="0" smtClean="0"/>
              <a:t> EV3</a:t>
            </a:r>
          </a:p>
          <a:p>
            <a:r>
              <a:rPr lang="en-US" dirty="0" smtClean="0"/>
              <a:t>Change the brick name to the IP address of your brick</a:t>
            </a:r>
          </a:p>
          <a:p>
            <a:pPr lvl="1"/>
            <a:r>
              <a:rPr lang="en-US" dirty="0" smtClean="0"/>
              <a:t>(default is 10.0.1.1)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Setup</a:t>
            </a:r>
            <a:endParaRPr lang="en-US" dirty="0"/>
          </a:p>
        </p:txBody>
      </p:sp>
      <p:pic>
        <p:nvPicPr>
          <p:cNvPr id="6" name="Picture 5" descr="Screen Shot 2014-08-07 at 03.19.24 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5284" y="817568"/>
            <a:ext cx="5879954" cy="509191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3"/>
              </a:rPr>
              <a:t>http://www.slideshare.net/steveonjava/devoxx4kids-lego-workshop?ref=http://steveonjava.com/java-lego-workshop-4-kids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39938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6835" y="1824750"/>
            <a:ext cx="10969943" cy="4083475"/>
          </a:xfr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72183" y="831842"/>
            <a:ext cx="10969924" cy="54186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LeJOS</a:t>
            </a:r>
            <a:endParaRPr lang="en-US" dirty="0"/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962999" y="1368745"/>
            <a:ext cx="10969943" cy="406400"/>
          </a:xfrm>
          <a:prstGeom prst="rect">
            <a:avLst/>
          </a:prstGeom>
        </p:spPr>
        <p:txBody>
          <a:bodyPr/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en-US" dirty="0" smtClean="0"/>
              <a:t>How it works on the EV3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806" y="785725"/>
            <a:ext cx="4401520" cy="1219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4"/>
              </a:rPr>
              <a:t>http://www.slideshare.net/steveonjava/devoxx4kids-lego-workshop?ref=http://steveonjava.com/java-lego-workshop-4-kids</a:t>
            </a:r>
            <a:r>
              <a:rPr lang="en-US" sz="1200" dirty="0" smtClean="0">
                <a:hlinkClick r:id="rId4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710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769" y="1831977"/>
            <a:ext cx="6639062" cy="4551363"/>
          </a:xfrm>
        </p:spPr>
        <p:txBody>
          <a:bodyPr/>
          <a:lstStyle/>
          <a:p>
            <a:r>
              <a:rPr lang="en-US" dirty="0" smtClean="0"/>
              <a:t>Go to "File" &gt; "New" &gt; "Project…"</a:t>
            </a:r>
          </a:p>
          <a:p>
            <a:r>
              <a:rPr lang="en-US" dirty="0" smtClean="0"/>
              <a:t>Choose a </a:t>
            </a:r>
            <a:r>
              <a:rPr lang="en-US" dirty="0" err="1" smtClean="0"/>
              <a:t>LeJOS</a:t>
            </a:r>
            <a:r>
              <a:rPr lang="en-US" dirty="0" smtClean="0"/>
              <a:t> EV3 Project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New </a:t>
            </a:r>
            <a:r>
              <a:rPr lang="en-US" dirty="0" err="1" smtClean="0"/>
              <a:t>LeJOS</a:t>
            </a:r>
            <a:r>
              <a:rPr lang="en-US" dirty="0" smtClean="0"/>
              <a:t> Project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7184" y="1374209"/>
            <a:ext cx="4471048" cy="427918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3"/>
              </a:rPr>
              <a:t>http://www.slideshare.net/steveonjava/devoxx4kids-lego-workshop?ref=http://steveonjava.com/java-lego-workshop-4-kids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813403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768" y="1831977"/>
            <a:ext cx="6117149" cy="4551363"/>
          </a:xfrm>
        </p:spPr>
        <p:txBody>
          <a:bodyPr/>
          <a:lstStyle/>
          <a:p>
            <a:r>
              <a:rPr lang="en-US" dirty="0"/>
              <a:t>Create a new class ("File" &gt; "New" &gt; "Class")</a:t>
            </a:r>
          </a:p>
          <a:p>
            <a:r>
              <a:rPr lang="en-US" dirty="0" smtClean="0"/>
              <a:t>Give it a package (e.g. sample)</a:t>
            </a:r>
          </a:p>
          <a:p>
            <a:r>
              <a:rPr lang="en-US" dirty="0" smtClean="0"/>
              <a:t>Give it a name (e.g. </a:t>
            </a:r>
            <a:r>
              <a:rPr lang="en-US" dirty="0" err="1" smtClean="0"/>
              <a:t>LCDTest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Class File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8829" y="1304629"/>
            <a:ext cx="4540637" cy="473145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3"/>
              </a:rPr>
              <a:t>http://www.slideshare.net/steveonjava/devoxx4kids-lego-workshop?ref=http://steveonjava.com/java-lego-workshop-4-kids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76941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</a:t>
            </a:r>
            <a:r>
              <a:rPr lang="en-US" dirty="0" err="1" smtClean="0"/>
              <a:t>LeJOS</a:t>
            </a:r>
            <a:r>
              <a:rPr lang="en-US" dirty="0" smtClean="0"/>
              <a:t>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072184" y="1132816"/>
            <a:ext cx="10542062" cy="4967733"/>
          </a:xfrm>
        </p:spPr>
        <p:txBody>
          <a:bodyPr/>
          <a:lstStyle/>
          <a:p>
            <a:r>
              <a:rPr lang="en-US" dirty="0" smtClean="0"/>
              <a:t>public </a:t>
            </a:r>
            <a:r>
              <a:rPr lang="en-US" dirty="0"/>
              <a:t>class EV3FirstProgram </a:t>
            </a:r>
            <a:r>
              <a:rPr lang="en-US" dirty="0" smtClean="0"/>
              <a:t>{</a:t>
            </a:r>
            <a:endParaRPr lang="en-US" dirty="0"/>
          </a:p>
          <a:p>
            <a:r>
              <a:rPr lang="en-US" dirty="0"/>
              <a:t>    public </a:t>
            </a:r>
            <a:r>
              <a:rPr lang="en-US" b="1" dirty="0"/>
              <a:t>static</a:t>
            </a:r>
            <a:r>
              <a:rPr lang="en-US" dirty="0"/>
              <a:t>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</a:t>
            </a:r>
            <a:r>
              <a:rPr lang="en-US" dirty="0" err="1"/>
              <a:t>LCD.clear</a:t>
            </a:r>
            <a:r>
              <a:rPr lang="en-US" dirty="0"/>
              <a:t>();</a:t>
            </a:r>
          </a:p>
          <a:p>
            <a:r>
              <a:rPr lang="en-US" dirty="0"/>
              <a:t>        </a:t>
            </a:r>
            <a:r>
              <a:rPr lang="en-US" dirty="0" err="1"/>
              <a:t>LCD.drawString</a:t>
            </a:r>
            <a:r>
              <a:rPr lang="en-US" dirty="0"/>
              <a:t>("First EV3 Program", 0, 5);</a:t>
            </a:r>
          </a:p>
          <a:p>
            <a:r>
              <a:rPr lang="en-US" dirty="0"/>
              <a:t>        </a:t>
            </a:r>
            <a:r>
              <a:rPr lang="en-US" dirty="0" err="1"/>
              <a:t>Button.waitForAnyPress</a:t>
            </a:r>
            <a:r>
              <a:rPr lang="en-US" dirty="0"/>
              <a:t>();</a:t>
            </a:r>
          </a:p>
          <a:p>
            <a:r>
              <a:rPr lang="en-US" dirty="0"/>
              <a:t>        </a:t>
            </a:r>
            <a:r>
              <a:rPr lang="en-US" dirty="0" err="1"/>
              <a:t>LCD.clear</a:t>
            </a:r>
            <a:r>
              <a:rPr lang="en-US" dirty="0"/>
              <a:t>();</a:t>
            </a:r>
          </a:p>
          <a:p>
            <a:r>
              <a:rPr lang="en-US" dirty="0"/>
              <a:t>        </a:t>
            </a:r>
            <a:r>
              <a:rPr lang="en-US" dirty="0" err="1"/>
              <a:t>LCD.refresh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Slide copied from: </a:t>
            </a:r>
            <a:r>
              <a:rPr lang="en-US" sz="1200" dirty="0">
                <a:hlinkClick r:id="rId2"/>
              </a:rPr>
              <a:t>http://www.slideshare.net/steveonjava/devoxx4kids-lego-workshop?ref=http://steveonjava.com/java-lego-workshop-4-kids</a:t>
            </a:r>
            <a:r>
              <a:rPr lang="en-US" sz="1200" dirty="0" smtClean="0">
                <a:hlinkClick r:id="rId2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7985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Create and Program Lift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D5BBC35B-A44B-4119-B8DA-DE9E3DFADA20}" type="slidenum">
              <a:rPr kumimoji="0" lang="en-US" smtClean="0"/>
              <a:pPr eaLnBrk="1" latinLnBrk="0" hangingPunct="1"/>
              <a:t>23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3211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 smtClean="0"/>
              <a:t>Build Base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97312" y="219456"/>
            <a:ext cx="1245712" cy="1142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215" y="1520373"/>
            <a:ext cx="1780032" cy="36963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7430" y="1520371"/>
            <a:ext cx="3822706" cy="3696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9142" y="1520373"/>
            <a:ext cx="4037649" cy="3696321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754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 smtClean="0"/>
              <a:t>Build Base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90881" y="456244"/>
            <a:ext cx="1152144" cy="10641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195" y="1520373"/>
            <a:ext cx="3168314" cy="40026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6020" y="1520371"/>
            <a:ext cx="4141168" cy="4002603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187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 smtClean="0"/>
              <a:t>Reinforce Base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24160" y="321496"/>
            <a:ext cx="1243584" cy="1324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679" y="1646354"/>
            <a:ext cx="3870717" cy="30475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6290" y="1646354"/>
            <a:ext cx="2285602" cy="30475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9331" y="1646354"/>
            <a:ext cx="2815072" cy="3047566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316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 smtClean="0"/>
              <a:t>Construct Pillars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7585" y="514945"/>
            <a:ext cx="1243584" cy="1026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176" y="1812981"/>
            <a:ext cx="1926336" cy="3466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8687" y="1812981"/>
            <a:ext cx="4352130" cy="1893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9056" y="4023360"/>
            <a:ext cx="123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Side View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2880" y="1812981"/>
            <a:ext cx="3669792" cy="30009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22080" y="5094470"/>
            <a:ext cx="123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View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747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 smtClean="0"/>
              <a:t>Construct Pillars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4067" y="382162"/>
            <a:ext cx="2678809" cy="1024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-731521" y="2848363"/>
            <a:ext cx="4078964" cy="13289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93792" y="894226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Repeat for other side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830173" y="3005092"/>
            <a:ext cx="4078224" cy="10063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398751" y="2863503"/>
            <a:ext cx="4078966" cy="12986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941062" y="3038861"/>
            <a:ext cx="4078224" cy="9387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7451" y="1473345"/>
            <a:ext cx="2087636" cy="1828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7452" y="4031518"/>
            <a:ext cx="2087635" cy="15158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984545" y="2266522"/>
            <a:ext cx="4098664" cy="2483460"/>
          </a:xfrm>
          <a:prstGeom prst="rect">
            <a:avLst/>
          </a:prstGeom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97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 smtClean="0"/>
              <a:t>Construct Pillars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4067" y="382162"/>
            <a:ext cx="2678809" cy="10241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93792" y="894226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Repeat for other side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839030" y="2976611"/>
            <a:ext cx="4328441" cy="14159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5520" y="1548384"/>
            <a:ext cx="2487168" cy="1011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467170" y="2277105"/>
            <a:ext cx="4328442" cy="28149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5520" y="2938272"/>
            <a:ext cx="2487168" cy="22109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421051" y="2434656"/>
            <a:ext cx="4328443" cy="2499872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532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 </a:t>
            </a:r>
            <a:r>
              <a:rPr lang="en-US" dirty="0" err="1" smtClean="0"/>
              <a:t>Sitara</a:t>
            </a:r>
            <a:r>
              <a:rPr lang="en-US" dirty="0" smtClean="0"/>
              <a:t> AM1808</a:t>
            </a:r>
          </a:p>
          <a:p>
            <a:pPr lvl="1"/>
            <a:r>
              <a:rPr lang="en-US" dirty="0" smtClean="0"/>
              <a:t>ARM9, 300Mhz</a:t>
            </a:r>
          </a:p>
          <a:p>
            <a:r>
              <a:rPr lang="en-US" dirty="0" smtClean="0"/>
              <a:t>64MB RAM / 16MB Flash</a:t>
            </a:r>
          </a:p>
          <a:p>
            <a:r>
              <a:rPr lang="en-US" dirty="0" smtClean="0"/>
              <a:t>Analog to Digital Converter</a:t>
            </a:r>
            <a:endParaRPr lang="en-US" dirty="0"/>
          </a:p>
          <a:p>
            <a:r>
              <a:rPr lang="en-US" dirty="0" smtClean="0"/>
              <a:t>4 Motor Ports</a:t>
            </a:r>
          </a:p>
          <a:p>
            <a:r>
              <a:rPr lang="en-US" dirty="0" smtClean="0"/>
              <a:t>4 Sensor Ports</a:t>
            </a:r>
          </a:p>
          <a:p>
            <a:r>
              <a:rPr lang="en-US" dirty="0" smtClean="0"/>
              <a:t>Bluetooth / USB</a:t>
            </a:r>
          </a:p>
          <a:p>
            <a:r>
              <a:rPr lang="en-US" dirty="0" err="1" smtClean="0"/>
              <a:t>MicroSD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Heart of the EV3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280" y="1660573"/>
            <a:ext cx="4442897" cy="449738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3"/>
              </a:rPr>
              <a:t>http://www.slideshare.net/steveonjava/devoxx4kids-lego-workshop?ref=http://steveonjava.com/java-lego-workshop-4-kids</a:t>
            </a:r>
            <a:r>
              <a:rPr lang="en-US" sz="1200" dirty="0" smtClean="0">
                <a:hlinkClick r:id="rId3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6979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 smtClean="0"/>
              <a:t>Construct Pillars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14067" y="382162"/>
            <a:ext cx="2678809" cy="10241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93792" y="894226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Repeat for other side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564308" y="2699426"/>
            <a:ext cx="4173291" cy="18151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3221" y="1520372"/>
            <a:ext cx="3251035" cy="41732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8544" y="1520372"/>
            <a:ext cx="4977457" cy="4173291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49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 smtClean="0"/>
              <a:t>Construct Pillars</a:t>
            </a:r>
            <a:endParaRPr lang="en-US" sz="4400" dirty="0"/>
          </a:p>
        </p:txBody>
      </p:sp>
      <p:sp>
        <p:nvSpPr>
          <p:cNvPr id="10" name="TextBox 9"/>
          <p:cNvSpPr txBox="1"/>
          <p:nvPr/>
        </p:nvSpPr>
        <p:spPr>
          <a:xfrm>
            <a:off x="5193792" y="894226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Repeat for other side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502922" y="2081311"/>
            <a:ext cx="4320150" cy="31997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501" y="1469091"/>
            <a:ext cx="5281683" cy="437215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696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 smtClean="0"/>
              <a:t>Construct Top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108" y="284191"/>
            <a:ext cx="1004502" cy="991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091" y="1419367"/>
            <a:ext cx="2290865" cy="42853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5338" y="1419367"/>
            <a:ext cx="2973486" cy="19925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5338" y="3562065"/>
            <a:ext cx="2973486" cy="21426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1614" y="1419367"/>
            <a:ext cx="1512012" cy="19925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1614" y="3562065"/>
            <a:ext cx="1558623" cy="2142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8041" y="1419367"/>
            <a:ext cx="3706569" cy="3596184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306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 smtClean="0"/>
              <a:t>Complete the structure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76763" y="225830"/>
            <a:ext cx="1610595" cy="13736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389" y="1667705"/>
            <a:ext cx="5855722" cy="25631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1965" y="1667705"/>
            <a:ext cx="4515951" cy="3832343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264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 smtClean="0"/>
              <a:t>Complete the structure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0286" y="227469"/>
            <a:ext cx="1392071" cy="11364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8228" y="1520374"/>
            <a:ext cx="3577607" cy="2213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605" y="1567224"/>
            <a:ext cx="3458164" cy="21668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4848" y="1520373"/>
            <a:ext cx="3403729" cy="2778672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82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 smtClean="0"/>
              <a:t>Construct the lift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0287" y="252978"/>
            <a:ext cx="1528550" cy="1223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183" y="1860196"/>
            <a:ext cx="4449170" cy="2643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947156" y="2262964"/>
            <a:ext cx="2643567" cy="18380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2445" y="1860198"/>
            <a:ext cx="2383965" cy="13217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2444" y="3336813"/>
            <a:ext cx="3758903" cy="3009395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234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 smtClean="0"/>
              <a:t>Connect lift and structure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0199" y="176981"/>
            <a:ext cx="1208896" cy="10240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-1199456" y="3118513"/>
            <a:ext cx="4189863" cy="6277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9696" y="5527343"/>
            <a:ext cx="1206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Small thread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49429" y="3019363"/>
            <a:ext cx="4189864" cy="826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2508" y="1337480"/>
            <a:ext cx="3316406" cy="42317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4"/>
          <a:stretch/>
        </p:blipFill>
        <p:spPr>
          <a:xfrm>
            <a:off x="6842134" y="1337479"/>
            <a:ext cx="4963338" cy="4189865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36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 smtClean="0"/>
              <a:t>Build mount for pulley motor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87500" y="238549"/>
            <a:ext cx="1700323" cy="18234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664393" y="2833033"/>
            <a:ext cx="4129803" cy="1504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392226" y="2849082"/>
            <a:ext cx="4129804" cy="1472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8386" y="1520373"/>
            <a:ext cx="3995865" cy="4129804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115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>
            <a:spLocks/>
          </p:cNvSpPr>
          <p:nvPr/>
        </p:nvSpPr>
        <p:spPr bwMode="auto">
          <a:xfrm>
            <a:off x="501183" y="780144"/>
            <a:ext cx="11304289" cy="74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2000" b="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4400" dirty="0" smtClean="0"/>
              <a:t>Mount the pulley motor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5122" y="1520372"/>
            <a:ext cx="4639300" cy="3938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2048" y="339178"/>
            <a:ext cx="1256242" cy="10665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238066" y="2405928"/>
            <a:ext cx="3938734" cy="21676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55123" y="5895833"/>
            <a:ext cx="4639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Make sure to wrap the thread around the motor shaft</a:t>
            </a:r>
            <a:endParaRPr lang="en-US" sz="15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965239" y="2743611"/>
            <a:ext cx="3476638" cy="1492255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7D109D-3E18-C348-A767-68DD4D9699E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66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Port </a:t>
            </a:r>
            <a:r>
              <a:rPr lang="en-US" dirty="0"/>
              <a:t>A</a:t>
            </a:r>
            <a:r>
              <a:rPr lang="en-US" dirty="0" smtClean="0"/>
              <a:t> – Pulley Motor</a:t>
            </a:r>
          </a:p>
          <a:p>
            <a:pPr lvl="1"/>
            <a:r>
              <a:rPr lang="en-US" dirty="0" smtClean="0"/>
              <a:t>Pulley motor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Elevator Wiring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72752" y="1160059"/>
            <a:ext cx="6032310" cy="453105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577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17613" y="796925"/>
            <a:ext cx="10971212" cy="5413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EV3 Motors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081" y="2481381"/>
            <a:ext cx="2877917" cy="28786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52" y="2383885"/>
            <a:ext cx="2877917" cy="28786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945446-3C18-F44F-AE94-28F908EA92E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4"/>
              </a:rPr>
              <a:t>http://www.slideshare.net/steveonjava/devoxx4kids-lego-workshop?ref=http://steveonjava.com/java-lego-workshop-4-kids</a:t>
            </a:r>
            <a:r>
              <a:rPr lang="en-US" sz="1200" dirty="0" smtClean="0">
                <a:hlinkClick r:id="rId4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1998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55093" y="477059"/>
            <a:ext cx="11304289" cy="1143000"/>
          </a:xfrm>
        </p:spPr>
        <p:txBody>
          <a:bodyPr/>
          <a:lstStyle/>
          <a:p>
            <a:r>
              <a:rPr lang="en-US" dirty="0" smtClean="0"/>
              <a:t>Assembled Elevator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922" y="1419368"/>
            <a:ext cx="5467649" cy="3529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1869" y="1419368"/>
            <a:ext cx="4476466" cy="35291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31716" y="5322626"/>
            <a:ext cx="1160059" cy="36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View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205716" y="5322625"/>
            <a:ext cx="124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Side View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71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072184" y="1105521"/>
            <a:ext cx="9846025" cy="4913142"/>
          </a:xfrm>
          <a:prstGeom prst="rect">
            <a:avLst/>
          </a:prstGeom>
          <a:solidFill>
            <a:schemeClr val="tx1"/>
          </a:solidFill>
        </p:spPr>
        <p:txBody>
          <a:bodyPr vert="horz">
            <a:normAutofit fontScale="92500" lnSpcReduction="10000"/>
          </a:bodyPr>
          <a:lstStyle>
            <a:lvl1pPr marL="80419" indent="0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public class Elevator {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public </a:t>
            </a:r>
            <a:r>
              <a:rPr kumimoji="0" lang="en-US" sz="27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static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void main(String[]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args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) {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NXTRegulatedMotor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pulleyMotor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Motor.A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;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    // Move up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pulleyMotor.rotate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(360 * 2);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pulleyMotor.rotate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(180);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/>
            </a:r>
            <a:b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    // Move down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pulleyMotor.rotate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(-360 * 2);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pulleyMotor.rotate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(-180);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}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/>
              <a:ea typeface="+mn-ea"/>
              <a:cs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Move the Elevator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4416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072184" y="1105521"/>
            <a:ext cx="9846025" cy="4913142"/>
          </a:xfrm>
          <a:prstGeom prst="rect">
            <a:avLst/>
          </a:prstGeom>
          <a:solidFill>
            <a:schemeClr val="tx1"/>
          </a:solidFill>
        </p:spPr>
        <p:txBody>
          <a:bodyPr vert="horz">
            <a:normAutofit fontScale="92500" lnSpcReduction="10000"/>
          </a:bodyPr>
          <a:lstStyle>
            <a:lvl1pPr marL="80419" indent="0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public class Elevator {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public </a:t>
            </a:r>
            <a:r>
              <a:rPr kumimoji="0" lang="en-US" sz="27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static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void main(String[]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args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) {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NXTRegulatedMotor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pulleyMotor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Motor.A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;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    // Move up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pulleyMotor.rotate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(360 * 2);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pulleyMotor.rotate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(180);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/>
            </a:r>
            <a:b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    // Move down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pulleyMotor.rotate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(-360 * 2);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pulleyMotor.rotate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(-180);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}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/>
              <a:ea typeface="+mn-ea"/>
              <a:cs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Trigger with Button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617997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072184" y="1105521"/>
            <a:ext cx="9846025" cy="4913142"/>
          </a:xfrm>
          <a:prstGeom prst="rect">
            <a:avLst/>
          </a:prstGeom>
          <a:solidFill>
            <a:schemeClr val="tx1"/>
          </a:solidFill>
        </p:spPr>
        <p:txBody>
          <a:bodyPr vert="horz">
            <a:normAutofit fontScale="92500" lnSpcReduction="10000"/>
          </a:bodyPr>
          <a:lstStyle>
            <a:lvl1pPr marL="80419" indent="0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defRPr kumimoji="0" sz="2700" kern="1200">
                <a:solidFill>
                  <a:schemeClr val="bg1"/>
                </a:solidFill>
                <a:latin typeface="Consolas"/>
                <a:ea typeface="+mn-ea"/>
                <a:cs typeface="Consola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public class Elevator {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public </a:t>
            </a:r>
            <a:r>
              <a:rPr kumimoji="0" lang="en-US" sz="27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static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void main(String[]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args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) {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NXTRegulatedMotor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pulleyMotor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=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Motor.A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;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    // Move up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pulleyMotor.rotate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(360 * 2);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pulleyMotor.rotate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(180);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/>
            </a:r>
            <a:b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</a:b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    // Move down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pulleyMotor.rotate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(-360 * 2);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    </a:t>
            </a:r>
            <a:r>
              <a:rPr kumimoji="0" lang="en-US" sz="27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pulleyMotor.rotate</a:t>
            </a: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(-180);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    }</a:t>
            </a:r>
          </a:p>
          <a:p>
            <a:pPr marL="80419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A2BF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/>
                <a:ea typeface="+mn-ea"/>
                <a:cs typeface="Consolas"/>
              </a:rPr>
              <a:t>}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/>
              <a:ea typeface="+mn-ea"/>
              <a:cs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Turn off with </a:t>
            </a:r>
            <a:r>
              <a:rPr lang="en-US" sz="4000" smtClean="0"/>
              <a:t>Light Switch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617997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write a program that will: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Move up the lift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Move down the lift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the button to trigger motion</a:t>
            </a:r>
          </a:p>
          <a:p>
            <a:pPr marL="1008126" lvl="2" indent="-514350"/>
            <a:r>
              <a:rPr lang="en-US" dirty="0" smtClean="0"/>
              <a:t>If lift is up, it should go down</a:t>
            </a:r>
          </a:p>
          <a:p>
            <a:pPr marL="1008126" lvl="2" indent="-514350"/>
            <a:r>
              <a:rPr lang="en-US" dirty="0" smtClean="0"/>
              <a:t>If lift is down, it should go 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Exit the program automatically, </a:t>
            </a:r>
            <a:br>
              <a:rPr lang="en-US" dirty="0" smtClean="0"/>
            </a:br>
            <a:r>
              <a:rPr lang="en-US" dirty="0" smtClean="0"/>
              <a:t>by using the sensor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together…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734" y="1078174"/>
            <a:ext cx="4476466" cy="35291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0307697-3216-BF49-AE76-CEF5DB81BAC1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83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17613" y="727075"/>
            <a:ext cx="10971212" cy="5429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EV3 Sensors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587" y="2168686"/>
            <a:ext cx="2877917" cy="2878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827" y="2249783"/>
            <a:ext cx="2877917" cy="28786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945446-3C18-F44F-AE94-28F908EA92E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4"/>
              </a:rPr>
              <a:t>http://www.slideshare.net/steveonjava/devoxx4kids-lego-workshop?ref=http://steveonjava.com/java-lego-workshop-4-kids</a:t>
            </a:r>
            <a:r>
              <a:rPr lang="en-US" sz="1200" dirty="0" smtClean="0">
                <a:hlinkClick r:id="rId4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745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17613" y="831850"/>
            <a:ext cx="10971212" cy="1025525"/>
          </a:xfrm>
        </p:spPr>
        <p:txBody>
          <a:bodyPr/>
          <a:lstStyle/>
          <a:p>
            <a:r>
              <a:rPr lang="en-US" dirty="0" smtClean="0"/>
              <a:t>Color and Light Sensor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92" y="1749651"/>
            <a:ext cx="3395225" cy="2729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136" y="3138967"/>
            <a:ext cx="3572473" cy="2762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484" y="1696235"/>
            <a:ext cx="3284888" cy="278297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945446-3C18-F44F-AE94-28F908EA92E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5"/>
              </a:rPr>
              <a:t>http://www.slideshare.net/steveonjava/devoxx4kids-lego-workshop?ref=http://steveonjava.com/java-lego-workshop-4-kids</a:t>
            </a:r>
            <a:r>
              <a:rPr lang="en-US" sz="1200" dirty="0" smtClean="0">
                <a:hlinkClick r:id="rId5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34392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72" y="1379855"/>
            <a:ext cx="5863883" cy="37915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255" y="1574365"/>
            <a:ext cx="4428566" cy="34264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01818" y="2332678"/>
            <a:ext cx="1798775" cy="677086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r>
              <a:rPr lang="en-US" dirty="0" smtClean="0"/>
              <a:t>High frequency </a:t>
            </a:r>
          </a:p>
          <a:p>
            <a:r>
              <a:rPr lang="en-US" dirty="0" smtClean="0"/>
              <a:t>sound waves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46740" y="5322686"/>
            <a:ext cx="7920943" cy="692475"/>
          </a:xfrm>
          <a:prstGeom prst="rect">
            <a:avLst/>
          </a:prstGeom>
          <a:noFill/>
        </p:spPr>
        <p:txBody>
          <a:bodyPr wrap="none" lIns="121899" tIns="60949" rIns="121899" bIns="60949" rtlCol="0">
            <a:spAutoFit/>
          </a:bodyPr>
          <a:lstStyle/>
          <a:p>
            <a:r>
              <a:rPr lang="en-US" sz="3700" dirty="0">
                <a:latin typeface="Arial"/>
                <a:cs typeface="Arial"/>
              </a:rPr>
              <a:t>Measuring mode </a:t>
            </a:r>
            <a:r>
              <a:rPr lang="en-US" sz="3700" dirty="0" err="1">
                <a:latin typeface="Arial"/>
                <a:cs typeface="Arial"/>
              </a:rPr>
              <a:t>Vs</a:t>
            </a:r>
            <a:r>
              <a:rPr lang="en-US" sz="3700" dirty="0">
                <a:latin typeface="Arial"/>
                <a:cs typeface="Arial"/>
              </a:rPr>
              <a:t> Presence Mode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1217613" y="552450"/>
            <a:ext cx="10971212" cy="1025525"/>
          </a:xfrm>
        </p:spPr>
        <p:txBody>
          <a:bodyPr/>
          <a:lstStyle/>
          <a:p>
            <a:r>
              <a:rPr lang="en-US" dirty="0" smtClean="0"/>
              <a:t>Ultrasonic Sensor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945446-3C18-F44F-AE94-28F908EA92E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4"/>
              </a:rPr>
              <a:t>http://www.slideshare.net/steveonjava/devoxx4kids-lego-workshop?ref=http://steveonjava.com/java-lego-workshop-4-kids</a:t>
            </a:r>
            <a:r>
              <a:rPr lang="en-US" sz="1200" dirty="0" smtClean="0">
                <a:hlinkClick r:id="rId4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607376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1630744"/>
            <a:ext cx="5721234" cy="3506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395" y="1346008"/>
            <a:ext cx="2686100" cy="22240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921" y="3860296"/>
            <a:ext cx="2729574" cy="217201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217613" y="519113"/>
            <a:ext cx="10971212" cy="1025525"/>
          </a:xfrm>
        </p:spPr>
        <p:txBody>
          <a:bodyPr/>
          <a:lstStyle/>
          <a:p>
            <a:r>
              <a:rPr lang="en-US" dirty="0" smtClean="0"/>
              <a:t>Infrared Sensor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945446-3C18-F44F-AE94-28F908EA92E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5"/>
              </a:rPr>
              <a:t>http://www.slideshare.net/steveonjava/devoxx4kids-lego-workshop?ref=http://steveonjava.com/java-lego-workshop-4-kids</a:t>
            </a:r>
            <a:r>
              <a:rPr lang="en-US" sz="1200" dirty="0" smtClean="0">
                <a:hlinkClick r:id="rId5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882887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17613" y="1057275"/>
            <a:ext cx="10971212" cy="5429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Remote Control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56" y="2290521"/>
            <a:ext cx="2877917" cy="2878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904" y="2332760"/>
            <a:ext cx="2877917" cy="28786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945446-3C18-F44F-AE94-28F908EA92E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51879" y="6032311"/>
            <a:ext cx="9667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copied from: </a:t>
            </a:r>
            <a:r>
              <a:rPr lang="en-US" sz="1200" dirty="0">
                <a:hlinkClick r:id="rId4"/>
              </a:rPr>
              <a:t>http://www.slideshare.net/steveonjava/devoxx4kids-lego-workshop?ref=http://steveonjava.com/java-lego-workshop-4-kids</a:t>
            </a:r>
            <a:r>
              <a:rPr lang="en-US" sz="1200" dirty="0" smtClean="0">
                <a:hlinkClick r:id="rId4"/>
              </a:rPr>
              <a:t>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5173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ustom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FF8119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44952</TotalTime>
  <Words>977</Words>
  <Application>Microsoft Macintosh PowerPoint</Application>
  <PresentationFormat>Custom</PresentationFormat>
  <Paragraphs>218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Consolas</vt:lpstr>
      <vt:lpstr>Lucida Sans Unicode</vt:lpstr>
      <vt:lpstr>ＭＳ Ｐゴシック</vt:lpstr>
      <vt:lpstr>Verdana</vt:lpstr>
      <vt:lpstr>Wingdings 2</vt:lpstr>
      <vt:lpstr>Wingdings 3</vt:lpstr>
      <vt:lpstr>Arial</vt:lpstr>
      <vt:lpstr>Concourse</vt:lpstr>
      <vt:lpstr>JaveOne4Kids 2017</vt:lpstr>
      <vt:lpstr>LeJOS</vt:lpstr>
      <vt:lpstr>The Heart of the EV3</vt:lpstr>
      <vt:lpstr>EV3 Motors</vt:lpstr>
      <vt:lpstr>EV3 Sensors</vt:lpstr>
      <vt:lpstr>Color and Light Sensor</vt:lpstr>
      <vt:lpstr>Ultrasonic Sensor</vt:lpstr>
      <vt:lpstr>Infrared Sensor</vt:lpstr>
      <vt:lpstr>Remote Control</vt:lpstr>
      <vt:lpstr>Getting Started with LeJOS</vt:lpstr>
      <vt:lpstr>Windows USB Connection</vt:lpstr>
      <vt:lpstr>Windows USB Connection</vt:lpstr>
      <vt:lpstr>Windows USB Connection</vt:lpstr>
      <vt:lpstr>Windows USB Connection</vt:lpstr>
      <vt:lpstr>Windows USB Connection</vt:lpstr>
      <vt:lpstr>Windows USB Connection</vt:lpstr>
      <vt:lpstr>Windows USB Connection</vt:lpstr>
      <vt:lpstr>Windows USB Connection</vt:lpstr>
      <vt:lpstr>Eclipse Setup</vt:lpstr>
      <vt:lpstr>Creating a New LeJOS Project</vt:lpstr>
      <vt:lpstr>Create a Class File</vt:lpstr>
      <vt:lpstr>Simple LeJOS Application</vt:lpstr>
      <vt:lpstr>Create and Program Lift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Elevator Wiring</vt:lpstr>
      <vt:lpstr>Assembled Elevator</vt:lpstr>
      <vt:lpstr>Move the Elevator</vt:lpstr>
      <vt:lpstr>Trigger with Button</vt:lpstr>
      <vt:lpstr>Turn off with Light Switch</vt:lpstr>
      <vt:lpstr>Putting it all together…</vt:lpstr>
    </vt:vector>
  </TitlesOfParts>
  <LinksUpToDate>false</LinksUpToDate>
  <SharedDoc>false</SharedDoc>
  <HyperlinkBase/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09J1 template, PPT2008/Macintosh</dc:title>
  <dc:subject>2009 JavaOne Conference, San Francisco</dc:subject>
  <dc:creator>Jonathan Giles;Stephen Chin</dc:creator>
  <dc:description>Onsite breakout presentation support by Reaction Graphics LLC, www.reactiongraphics.com</dc:description>
  <cp:lastModifiedBy>Vishal Karmalkar</cp:lastModifiedBy>
  <cp:revision>803</cp:revision>
  <cp:lastPrinted>2014-08-06T21:58:18Z</cp:lastPrinted>
  <dcterms:created xsi:type="dcterms:W3CDTF">2011-10-05T19:48:43Z</dcterms:created>
  <dcterms:modified xsi:type="dcterms:W3CDTF">2017-09-30T16:26:17Z</dcterms:modified>
</cp:coreProperties>
</file>